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2" r:id="rId1"/>
  </p:sldMasterIdLst>
  <p:notesMasterIdLst>
    <p:notesMasterId r:id="rId18"/>
  </p:notesMasterIdLst>
  <p:handoutMasterIdLst>
    <p:handoutMasterId r:id="rId19"/>
  </p:handoutMasterIdLst>
  <p:sldIdLst>
    <p:sldId id="396" r:id="rId2"/>
    <p:sldId id="316" r:id="rId3"/>
    <p:sldId id="401" r:id="rId4"/>
    <p:sldId id="415" r:id="rId5"/>
    <p:sldId id="416" r:id="rId6"/>
    <p:sldId id="323" r:id="rId7"/>
    <p:sldId id="324" r:id="rId8"/>
    <p:sldId id="356" r:id="rId9"/>
    <p:sldId id="402" r:id="rId10"/>
    <p:sldId id="344" r:id="rId11"/>
    <p:sldId id="345" r:id="rId12"/>
    <p:sldId id="411" r:id="rId13"/>
    <p:sldId id="412" r:id="rId14"/>
    <p:sldId id="414" r:id="rId15"/>
    <p:sldId id="417" r:id="rId16"/>
    <p:sldId id="413" r:id="rId1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BFCF28C-157B-438D-A11C-9C4A7E256F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4614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C0DCAB3E-23B6-4D4D-AD87-1362FC5831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8240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DCAB3E-23B6-4D4D-AD87-1362FC58315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428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FFF8DE61-4636-4A38-91FA-CB973C727CF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CCBA04-63DD-481A-9ECA-0797A1D771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CF24FC-7169-4DE2-97C8-1A972C53B5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838200"/>
          </a:xfrm>
        </p:spPr>
        <p:txBody>
          <a:bodyPr/>
          <a:lstStyle>
            <a:lvl1pPr>
              <a:defRPr b="1">
                <a:latin typeface="Calibri" panose="020F0502020204030204" pitchFamily="34" charset="0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anose="05000000000000000000" pitchFamily="2" charset="2"/>
              <a:buChar char="Ø"/>
              <a:defRPr b="1">
                <a:latin typeface="Calibri" panose="020F0502020204030204" pitchFamily="34" charset="0"/>
              </a:defRPr>
            </a:lvl1pPr>
            <a:lvl2pPr marL="742950" indent="-285750">
              <a:buFont typeface="Wingdings" panose="05000000000000000000" pitchFamily="2" charset="2"/>
              <a:buChar char="Ø"/>
              <a:defRPr>
                <a:latin typeface="Calibri" panose="020F0502020204030204" pitchFamily="34" charset="0"/>
              </a:defRPr>
            </a:lvl2pPr>
            <a:lvl3pPr marL="1143000" indent="-228600">
              <a:buFont typeface="Wingdings" panose="05000000000000000000" pitchFamily="2" charset="2"/>
              <a:buChar char="Ø"/>
              <a:defRPr>
                <a:latin typeface="Calibri" panose="020F0502020204030204" pitchFamily="34" charset="0"/>
              </a:defRPr>
            </a:lvl3pPr>
            <a:lvl4pPr marL="1600200" indent="-228600">
              <a:buFont typeface="Wingdings" panose="05000000000000000000" pitchFamily="2" charset="2"/>
              <a:buChar char="Ø"/>
              <a:defRPr>
                <a:latin typeface="Calibri" panose="020F0502020204030204" pitchFamily="34" charset="0"/>
              </a:defRPr>
            </a:lvl4pPr>
            <a:lvl5pPr marL="2057400" indent="-228600">
              <a:buFont typeface="Wingdings" panose="05000000000000000000" pitchFamily="2" charset="2"/>
              <a:buChar char="Ø"/>
              <a:defRPr>
                <a:latin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69925C32-3BCB-428C-A626-386A5247FC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1A5723-09BE-466B-92C8-101E856C5A9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304800"/>
            <a:ext cx="8686800" cy="841248"/>
          </a:xfrm>
        </p:spPr>
        <p:txBody>
          <a:bodyPr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AF4AE3-9C60-4BCA-9C85-ABA5F891F6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533400"/>
            <a:ext cx="4290556" cy="639762"/>
          </a:xfrm>
        </p:spPr>
        <p:txBody>
          <a:bodyPr anchor="ctr">
            <a:noAutofit/>
          </a:bodyPr>
          <a:lstStyle>
            <a:lvl1pPr marL="0" indent="0">
              <a:buNone/>
              <a:defRPr kumimoji="0" lang="en-US" sz="3600" b="1" kern="1200" cap="all" baseline="0" dirty="0" smtClean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533400"/>
            <a:ext cx="4292241" cy="639762"/>
          </a:xfrm>
        </p:spPr>
        <p:txBody>
          <a:bodyPr anchor="ctr">
            <a:noAutofit/>
          </a:bodyPr>
          <a:lstStyle>
            <a:lvl1pPr marL="0" indent="0">
              <a:buNone/>
              <a:defRPr kumimoji="0" lang="en-US" sz="3600" b="1" kern="1200" cap="all" baseline="0" dirty="0" smtClean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Calibri" panose="020F0502020204030204" pitchFamily="34" charset="0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4684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4684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E241776D-F4BB-4BF4-A2E5-C6CBAE2261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304800" y="12954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FF44B5-3726-4008-9F96-628F746B9B4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315B71-3C12-4897-878F-2DB9501E38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1C92ED-AA63-48B0-879D-C8DD2A4E6B8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3FE684-E348-42A9-80D8-541DF72159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CB94219-7017-468C-AE70-4A5A7626FD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3" r:id="rId1"/>
    <p:sldLayoutId id="2147484324" r:id="rId2"/>
    <p:sldLayoutId id="2147484325" r:id="rId3"/>
    <p:sldLayoutId id="2147484326" r:id="rId4"/>
    <p:sldLayoutId id="2147484327" r:id="rId5"/>
    <p:sldLayoutId id="2147484328" r:id="rId6"/>
    <p:sldLayoutId id="2147484329" r:id="rId7"/>
    <p:sldLayoutId id="2147484330" r:id="rId8"/>
    <p:sldLayoutId id="2147484331" r:id="rId9"/>
    <p:sldLayoutId id="2147484332" r:id="rId10"/>
    <p:sldLayoutId id="214748433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 cap="all" baseline="0">
          <a:solidFill>
            <a:schemeClr val="accent2">
              <a:lumMod val="50000"/>
            </a:schemeClr>
          </a:solidFill>
          <a:effectLst>
            <a:reflection blurRad="12700" stA="48000" endA="300" endPos="55000" dir="5400000" sy="-90000" algn="bl" rotWithShape="0"/>
          </a:effectLst>
          <a:latin typeface="Calibri" panose="020F0502020204030204" pitchFamily="34" charset="0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" panose="05000000000000000000" pitchFamily="2" charset="2"/>
        <a:buChar char="Ø"/>
        <a:defRPr kumimoji="0" sz="3200" b="1" kern="1200">
          <a:solidFill>
            <a:schemeClr val="tx2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" panose="05000000000000000000" pitchFamily="2" charset="2"/>
        <a:buChar char="Ø"/>
        <a:defRPr kumimoji="0" sz="2800" kern="1200">
          <a:solidFill>
            <a:schemeClr val="tx2"/>
          </a:solidFill>
          <a:latin typeface="Calibri" panose="020F0502020204030204" pitchFamily="34" charset="0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" panose="05000000000000000000" pitchFamily="2" charset="2"/>
        <a:buChar char="Ø"/>
        <a:defRPr kumimoji="0" sz="2400" kern="1200">
          <a:solidFill>
            <a:schemeClr val="tx2"/>
          </a:solidFill>
          <a:latin typeface="Calibri" panose="020F0502020204030204" pitchFamily="34" charset="0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" panose="05000000000000000000" pitchFamily="2" charset="2"/>
        <a:buChar char="Ø"/>
        <a:defRPr kumimoji="0" sz="2000" kern="1200">
          <a:solidFill>
            <a:schemeClr val="tx2"/>
          </a:solidFill>
          <a:latin typeface="Calibri" panose="020F0502020204030204" pitchFamily="34" charset="0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" panose="05000000000000000000" pitchFamily="2" charset="2"/>
        <a:buChar char="Ø"/>
        <a:defRPr kumimoji="0" sz="1800" kern="1200">
          <a:solidFill>
            <a:schemeClr val="tx2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76600"/>
            <a:ext cx="8229600" cy="2987566"/>
          </a:xfrm>
        </p:spPr>
        <p:txBody>
          <a:bodyPr/>
          <a:lstStyle/>
          <a:p>
            <a:pPr algn="ctr"/>
            <a:r>
              <a:rPr lang="en-US" sz="4000" b="1" dirty="0">
                <a:latin typeface="Calibri" panose="020F0502020204030204" pitchFamily="34" charset="0"/>
              </a:rPr>
              <a:t>Congratulations</a:t>
            </a:r>
            <a:br>
              <a:rPr lang="en-US" sz="4000" b="1" dirty="0">
                <a:latin typeface="Calibri" panose="020F0502020204030204" pitchFamily="34" charset="0"/>
              </a:rPr>
            </a:br>
            <a:r>
              <a:rPr lang="en-US" sz="4000" b="1" cap="none" dirty="0">
                <a:latin typeface="Calibri" panose="020F0502020204030204" pitchFamily="34" charset="0"/>
              </a:rPr>
              <a:t>to the</a:t>
            </a:r>
            <a:br>
              <a:rPr lang="en-US" sz="4000" b="1" cap="none" dirty="0">
                <a:latin typeface="Calibri" panose="020F0502020204030204" pitchFamily="34" charset="0"/>
              </a:rPr>
            </a:br>
            <a:r>
              <a:rPr lang="en-US" sz="4000" b="1" dirty="0">
                <a:latin typeface="Calibri" panose="020F0502020204030204" pitchFamily="34" charset="0"/>
              </a:rPr>
              <a:t>Regional leadership academy</a:t>
            </a:r>
            <a:br>
              <a:rPr lang="en-US" sz="40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class of 2019</a:t>
            </a:r>
            <a:endParaRPr lang="en-US" sz="4000" b="1" dirty="0">
              <a:latin typeface="Calibri" panose="020F0502020204030204" pitchFamily="34" charset="0"/>
            </a:endParaRPr>
          </a:p>
        </p:txBody>
      </p:sp>
      <p:pic>
        <p:nvPicPr>
          <p:cNvPr id="3074" name="Picture 2" descr="G:\OCIR\(1) Photos, Logos &amp; Graphics\Logos\Logos for PPTs\RCI logo (new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3537" y="1143000"/>
            <a:ext cx="5876925" cy="2378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2681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Next RCI Annual Meeting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September 28, 2020</a:t>
            </a:r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Adjourn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Meeting of the RCI Board of Directors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304800" y="1742420"/>
            <a:ext cx="86868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altLang="en-US" sz="2700" dirty="0"/>
              <a:t>Call to Order and Roll Call</a:t>
            </a:r>
          </a:p>
          <a:p>
            <a:r>
              <a:rPr lang="en-US" altLang="en-US" sz="2700" dirty="0"/>
              <a:t>* Approval of Minutes</a:t>
            </a:r>
          </a:p>
          <a:p>
            <a:r>
              <a:rPr lang="en-US" altLang="en-US" sz="2700" dirty="0"/>
              <a:t>Invitation for Public Input</a:t>
            </a:r>
          </a:p>
          <a:p>
            <a:r>
              <a:rPr lang="en-US" altLang="en-US" sz="2700" dirty="0"/>
              <a:t>Nominating Report</a:t>
            </a:r>
          </a:p>
          <a:p>
            <a:pPr marL="0" indent="0">
              <a:buNone/>
            </a:pPr>
            <a:r>
              <a:rPr lang="en-US" altLang="en-US" sz="2700" dirty="0"/>
              <a:t>    * Election of Officers due to Vacancy</a:t>
            </a:r>
          </a:p>
          <a:p>
            <a:pPr marL="0" indent="0">
              <a:buNone/>
            </a:pPr>
            <a:r>
              <a:rPr lang="en-US" altLang="en-US" sz="2700" dirty="0"/>
              <a:t>         SLATE: Chair: Ms. Jenkins</a:t>
            </a:r>
          </a:p>
          <a:p>
            <a:pPr marL="0" indent="0">
              <a:buNone/>
            </a:pPr>
            <a:r>
              <a:rPr lang="en-US" altLang="en-US" sz="2700" dirty="0"/>
              <a:t>		Vice Chair: </a:t>
            </a:r>
          </a:p>
          <a:p>
            <a:pPr marL="0" indent="0">
              <a:buNone/>
            </a:pPr>
            <a:r>
              <a:rPr lang="en-US" altLang="en-US" sz="2700" dirty="0"/>
              <a:t>    * Recognition: Ms. Nazzaro</a:t>
            </a:r>
          </a:p>
          <a:p>
            <a:r>
              <a:rPr lang="en-US" altLang="en-US" sz="2700" dirty="0"/>
              <a:t>Policy Work Update</a:t>
            </a:r>
          </a:p>
          <a:p>
            <a:r>
              <a:rPr lang="en-US" sz="2800" dirty="0"/>
              <a:t>Marketing &amp; Funding</a:t>
            </a:r>
          </a:p>
          <a:p>
            <a:r>
              <a:rPr lang="en-US" sz="2800" dirty="0"/>
              <a:t>Legislative Priorities</a:t>
            </a:r>
          </a:p>
          <a:p>
            <a:r>
              <a:rPr lang="en-US" sz="2800" dirty="0"/>
              <a:t>General Discussion</a:t>
            </a:r>
          </a:p>
          <a:p>
            <a:r>
              <a:rPr lang="en-US" sz="2800" dirty="0"/>
              <a:t>General Public Comment</a:t>
            </a:r>
          </a:p>
          <a:p>
            <a:r>
              <a:rPr lang="en-US" sz="2800" dirty="0"/>
              <a:t>* 2019 Meeting Dates: 1/13, 3/30, 6/29, 9/28 (Final Monday except for January)</a:t>
            </a:r>
            <a:endParaRPr lang="en-US" altLang="en-US" sz="2700" dirty="0"/>
          </a:p>
          <a:p>
            <a:endParaRPr lang="en-US" altLang="en-US" sz="2700" dirty="0"/>
          </a:p>
          <a:p>
            <a:endParaRPr lang="en-US" altLang="en-US" sz="27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2192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Calibri" panose="020F0502020204030204" pitchFamily="34" charset="0"/>
              </a:rPr>
              <a:t>Agenda – September 30, 2019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REPORTS &amp; 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Report and Next Steps on related work: CEDS, SRPP</a:t>
            </a:r>
          </a:p>
          <a:p>
            <a:endParaRPr lang="en-US" dirty="0"/>
          </a:p>
          <a:p>
            <a:r>
              <a:rPr lang="en-US" dirty="0"/>
              <a:t>*Next Steps for RCI Policy/Action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9506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C720B-0885-4A49-B14A-898F0DFE9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NEFRC Motion on RCI Policy work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57829-44D3-4D6A-AD52-3E4868702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First Coast Vision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Regional Community Institute (RCI), beginning with its work on Reality Check, created First Coast Vision as a guiding document and integral part of the Strategic Regional Policy Plan (SRPP) in 2011.  As NEFRC updates the SRPP, we ask the Regional Community Institute to consider:</a:t>
            </a:r>
          </a:p>
          <a:p>
            <a:pPr lvl="1"/>
            <a:r>
              <a:rPr lang="en-US" dirty="0"/>
              <a:t>What gaps exist in Northeast Florida’s ability to implement a vision; and </a:t>
            </a:r>
          </a:p>
          <a:p>
            <a:pPr lvl="1"/>
            <a:r>
              <a:rPr lang="en-US" dirty="0"/>
              <a:t>Whether the gaps are in leadership or in implementation, and how to address those gaps.   </a:t>
            </a:r>
          </a:p>
          <a:p>
            <a:r>
              <a:rPr lang="en-US" dirty="0"/>
              <a:t>RCI is asked to make recommendations on doable actions to implement First Coast Vision. RCI is asked to report their recommendations in the Fall of 2020.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August 1, 2019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0219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3155A-6130-4160-AA48-5502485BE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Motion for 2020 work: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C24AE-D8E5-4509-9347-EE569FBB8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/>
              <a:t>Conduct policy work to determine:</a:t>
            </a:r>
          </a:p>
          <a:p>
            <a:pPr lvl="1"/>
            <a:r>
              <a:rPr lang="en-US" dirty="0"/>
              <a:t>What gaps exist in Northeast Florida’s ability to implement a vision; and </a:t>
            </a:r>
          </a:p>
          <a:p>
            <a:pPr lvl="1"/>
            <a:r>
              <a:rPr lang="en-US" dirty="0"/>
              <a:t>Whether the gaps are in leadership or in implementation, and what doable actions would address those gaps.</a:t>
            </a:r>
          </a:p>
          <a:p>
            <a:pPr marL="457200" lvl="1" indent="0">
              <a:buNone/>
            </a:pPr>
            <a:r>
              <a:rPr lang="en-US" dirty="0"/>
              <a:t>Report recommendations in the Fall of 2020. </a:t>
            </a:r>
          </a:p>
        </p:txBody>
      </p:sp>
    </p:spTree>
    <p:extLst>
      <p:ext uri="{BB962C8B-B14F-4D97-AF65-F5344CB8AC3E}">
        <p14:creationId xmlns:p14="http://schemas.microsoft.com/office/powerpoint/2010/main" val="42707375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38633-8EAE-4824-953A-5A8A7E299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Added ITEM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177600-CA54-43BF-96D6-3484DD9BC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NEFRC and City of Jacksonville Status</a:t>
            </a:r>
          </a:p>
        </p:txBody>
      </p:sp>
    </p:spTree>
    <p:extLst>
      <p:ext uri="{BB962C8B-B14F-4D97-AF65-F5344CB8AC3E}">
        <p14:creationId xmlns:p14="http://schemas.microsoft.com/office/powerpoint/2010/main" val="14469065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A188F-82D0-4A50-80D5-37DDD5D20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RCI Board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766B6-4D63-43E9-BF79-B771DC137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Adjourn</a:t>
            </a:r>
          </a:p>
        </p:txBody>
      </p:sp>
      <p:pic>
        <p:nvPicPr>
          <p:cNvPr id="7" name="Picture 2" descr="G:\OCIR\(1) Photos, Logos &amp; Graphics\Logos\Logos for PPTs\RCI logo (new).png">
            <a:extLst>
              <a:ext uri="{FF2B5EF4-FFF2-40B4-BE49-F238E27FC236}">
                <a16:creationId xmlns:a16="http://schemas.microsoft.com/office/drawing/2014/main" id="{D887F627-5878-45A5-97E5-1CBDFB820A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3537" y="3590924"/>
            <a:ext cx="5876925" cy="2378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2444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76299" y="2530475"/>
            <a:ext cx="7391400" cy="3048000"/>
          </a:xfrm>
        </p:spPr>
        <p:txBody>
          <a:bodyPr>
            <a:noAutofit/>
          </a:bodyPr>
          <a:lstStyle/>
          <a:p>
            <a:pPr marR="0" algn="ctr">
              <a:buFont typeface="Arial" charset="0"/>
              <a:buNone/>
            </a:pPr>
            <a:br>
              <a:rPr lang="en-US" altLang="en-US" b="1" dirty="0"/>
            </a:br>
            <a:r>
              <a:rPr lang="en-US" altLang="en-US" b="1" dirty="0"/>
              <a:t>Regional Community Institute of Northeast Florida, Inc.</a:t>
            </a:r>
          </a:p>
          <a:p>
            <a:pPr marR="0" algn="ctr">
              <a:buFont typeface="Arial" charset="0"/>
              <a:buNone/>
            </a:pPr>
            <a:r>
              <a:rPr lang="en-US" altLang="en-US" b="1" dirty="0"/>
              <a:t> </a:t>
            </a:r>
          </a:p>
          <a:p>
            <a:pPr marR="0" algn="ctr">
              <a:buFont typeface="Arial" charset="0"/>
              <a:buNone/>
            </a:pPr>
            <a:r>
              <a:rPr lang="en-US" altLang="en-US" b="1" dirty="0"/>
              <a:t>Annual Meeting</a:t>
            </a:r>
          </a:p>
          <a:p>
            <a:pPr marR="0" algn="ctr">
              <a:buFont typeface="Arial" charset="0"/>
              <a:buNone/>
            </a:pPr>
            <a:r>
              <a:rPr lang="en-US" altLang="en-US" b="1" dirty="0"/>
              <a:t>September 30, 2019</a:t>
            </a:r>
          </a:p>
          <a:p>
            <a:pPr marR="0" algn="ctr">
              <a:buFont typeface="Arial" charset="0"/>
              <a:buNone/>
            </a:pPr>
            <a:endParaRPr lang="en-US" altLang="en-US" sz="3200" dirty="0"/>
          </a:p>
        </p:txBody>
      </p:sp>
      <p:pic>
        <p:nvPicPr>
          <p:cNvPr id="1026" name="Picture 2" descr="G:\OCIR\(1) Photos, Logos &amp; Graphics\Logos\Logos for PPTs\NEFRC logo (full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5181600"/>
            <a:ext cx="1524000" cy="1548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G:\OCIR\(1) Photos, Logos &amp; Graphics\Logos\Logos for PPTs\RCI logo (new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3537" y="152400"/>
            <a:ext cx="5876925" cy="2378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ANNUAL Meeting of the RCI</a:t>
            </a:r>
            <a:endParaRPr lang="en-US" altLang="en-US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304800" y="1773951"/>
            <a:ext cx="86868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altLang="en-US" dirty="0"/>
              <a:t>Welcome and Call to Order</a:t>
            </a:r>
          </a:p>
          <a:p>
            <a:r>
              <a:rPr lang="en-US" altLang="en-US" dirty="0"/>
              <a:t>Introductions</a:t>
            </a:r>
          </a:p>
          <a:p>
            <a:r>
              <a:rPr lang="en-US" altLang="en-US" dirty="0"/>
              <a:t>Invitation for Public Input</a:t>
            </a:r>
          </a:p>
          <a:p>
            <a:r>
              <a:rPr lang="en-US" altLang="en-US" dirty="0"/>
              <a:t>* Approval of Minutes</a:t>
            </a:r>
          </a:p>
          <a:p>
            <a:r>
              <a:rPr lang="en-US" altLang="en-US" dirty="0"/>
              <a:t>* Financial Report</a:t>
            </a:r>
          </a:p>
          <a:p>
            <a:r>
              <a:rPr lang="en-US" altLang="en-US" dirty="0"/>
              <a:t>Nominating report </a:t>
            </a:r>
          </a:p>
          <a:p>
            <a:r>
              <a:rPr lang="en-US" altLang="en-US" dirty="0"/>
              <a:t>* Election of Board of Directors</a:t>
            </a:r>
          </a:p>
          <a:p>
            <a:r>
              <a:rPr lang="en-US" altLang="en-US" dirty="0"/>
              <a:t>General Activity Update</a:t>
            </a:r>
          </a:p>
          <a:p>
            <a:r>
              <a:rPr lang="en-US" altLang="en-US" dirty="0"/>
              <a:t>RLA Class of 2019 Policy report</a:t>
            </a:r>
          </a:p>
          <a:p>
            <a:r>
              <a:rPr lang="en-US" altLang="en-US" dirty="0"/>
              <a:t>General Public Comment</a:t>
            </a:r>
          </a:p>
          <a:p>
            <a:r>
              <a:rPr lang="en-US" altLang="en-US" dirty="0"/>
              <a:t>* Next Meeting: September 28, 2020</a:t>
            </a:r>
          </a:p>
          <a:p>
            <a:r>
              <a:rPr lang="en-US" altLang="en-US" dirty="0"/>
              <a:t>Adjourn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219200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Calibri" panose="020F0502020204030204" pitchFamily="34" charset="0"/>
              </a:rPr>
              <a:t>Agenda – September 30, 2019</a:t>
            </a:r>
          </a:p>
        </p:txBody>
      </p:sp>
    </p:spTree>
    <p:extLst>
      <p:ext uri="{BB962C8B-B14F-4D97-AF65-F5344CB8AC3E}">
        <p14:creationId xmlns:p14="http://schemas.microsoft.com/office/powerpoint/2010/main" val="3421156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RCI Annual Budget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1219200"/>
          <a:ext cx="8382000" cy="5532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77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477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</a:rPr>
                        <a:t>FY 2009-</a:t>
                      </a:r>
                    </a:p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</a:rPr>
                        <a:t>FY 2014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</a:rPr>
                        <a:t>FY 2015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</a:rPr>
                        <a:t>FY 2016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</a:rPr>
                        <a:t>FY 2017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</a:rPr>
                        <a:t>FY 2018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</a:rPr>
                        <a:t>FY 2019 Budget Estimates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</a:rPr>
                        <a:t>Totals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 gridSpan="8">
                  <a:txBody>
                    <a:bodyPr/>
                    <a:lstStyle/>
                    <a:p>
                      <a:r>
                        <a:rPr lang="en-US" sz="1200" b="1" dirty="0">
                          <a:latin typeface="Calibri" panose="020F0502020204030204" pitchFamily="34" charset="0"/>
                        </a:rPr>
                        <a:t>Program</a:t>
                      </a:r>
                      <a:r>
                        <a:rPr lang="en-US" sz="1200" b="1" baseline="0" dirty="0">
                          <a:latin typeface="Calibri" panose="020F0502020204030204" pitchFamily="34" charset="0"/>
                        </a:rPr>
                        <a:t> Revenues</a:t>
                      </a:r>
                      <a:endParaRPr lang="en-US" sz="1200" b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alibri" panose="020F0502020204030204" pitchFamily="34" charset="0"/>
                        </a:rPr>
                        <a:t>RCI Fundraising/Donations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</a:rPr>
                        <a:t>310,639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</a:rPr>
                        <a:t>70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</a:rPr>
                        <a:t>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</a:rPr>
                        <a:t>312,759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alibri" panose="020F0502020204030204" pitchFamily="34" charset="0"/>
                        </a:rPr>
                        <a:t>R2 Challenge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</a:t>
                      </a:r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</a:rPr>
                        <a:t>       230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alibri" panose="020F0502020204030204" pitchFamily="34" charset="0"/>
                        </a:rPr>
                        <a:t>One Spark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      </a:t>
                      </a:r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</a:rPr>
                        <a:t>       368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Calibri" panose="020F0502020204030204" pitchFamily="34" charset="0"/>
                        </a:rPr>
                        <a:t>Total Program Revenues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Calibri" panose="020F0502020204030204" pitchFamily="34" charset="0"/>
                        </a:rPr>
                        <a:t>311,237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Calibri" panose="020F0502020204030204" pitchFamily="34" charset="0"/>
                        </a:rPr>
                        <a:t>70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Calibri" panose="020F0502020204030204" pitchFamily="34" charset="0"/>
                        </a:rPr>
                        <a:t>2,000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Calibri" panose="020F0502020204030204" pitchFamily="34" charset="0"/>
                        </a:rPr>
                        <a:t>313,357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algn="l" rtl="0" eaLnBrk="1" latinLnBrk="0" hangingPunct="1"/>
                      <a:endParaRPr kumimoji="0" lang="en-US" sz="12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endParaRPr kumimoji="0" lang="en-US" sz="12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endParaRPr kumimoji="0" lang="en-US" sz="12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endParaRPr kumimoji="0" lang="en-US" sz="12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endParaRPr kumimoji="0" lang="en-US" sz="12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endParaRPr kumimoji="0" lang="en-US" sz="12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endParaRPr kumimoji="0" lang="en-US" sz="12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endParaRPr kumimoji="0" lang="en-US" sz="12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976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2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Program Expenses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endParaRPr kumimoji="0" lang="en-US" sz="12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endParaRPr kumimoji="0" lang="en-US" sz="12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endParaRPr kumimoji="0" lang="en-US" sz="12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endParaRPr kumimoji="0" lang="en-US" sz="12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endParaRPr kumimoji="0" lang="en-US" sz="12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endParaRPr kumimoji="0" lang="en-US" sz="12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endParaRPr kumimoji="0" lang="en-US" sz="1200" b="1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1976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FY 2009 – FY 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456,507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456,507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1976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FY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4,583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4,583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1976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FY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6,165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6,165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1976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FY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10,047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10,047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1976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FY 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7,062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7,062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976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FY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en-US" sz="12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2,427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2,427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1976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2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Total Program Expenses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2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456,507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2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4,583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2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6,165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2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10,047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2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7,062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2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2,427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en-US" sz="1200" b="1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486,791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Summary of FY 2017/2018 Audit Results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altLang="en-US" dirty="0"/>
          </a:p>
          <a:p>
            <a:r>
              <a:rPr lang="en-US" altLang="en-US" dirty="0"/>
              <a:t>Financial Statements</a:t>
            </a:r>
          </a:p>
          <a:p>
            <a:pPr lvl="1"/>
            <a:r>
              <a:rPr lang="en-US" altLang="en-US" dirty="0"/>
              <a:t>Type of auditors’ report issued			Unmodified</a:t>
            </a:r>
          </a:p>
          <a:p>
            <a:endParaRPr lang="en-US" altLang="en-US" dirty="0"/>
          </a:p>
          <a:p>
            <a:r>
              <a:rPr lang="en-US" altLang="en-US" dirty="0"/>
              <a:t>Internal Control over financial reporting:</a:t>
            </a:r>
          </a:p>
          <a:p>
            <a:pPr lvl="1"/>
            <a:r>
              <a:rPr lang="en-US" altLang="en-US" dirty="0"/>
              <a:t>Any material weakness identified?			</a:t>
            </a:r>
            <a:r>
              <a:rPr lang="en-US" altLang="en-US" sz="3100" b="1" dirty="0"/>
              <a:t>No</a:t>
            </a:r>
          </a:p>
          <a:p>
            <a:pPr lvl="1"/>
            <a:endParaRPr lang="en-US" altLang="en-US" dirty="0"/>
          </a:p>
          <a:p>
            <a:r>
              <a:rPr lang="en-US" altLang="en-US" dirty="0"/>
              <a:t>Any noncompliance finding to financial </a:t>
            </a:r>
            <a:br>
              <a:rPr lang="en-US" altLang="en-US" dirty="0"/>
            </a:br>
            <a:r>
              <a:rPr lang="en-US" altLang="en-US" dirty="0"/>
              <a:t>statements noted?					No</a:t>
            </a:r>
          </a:p>
          <a:p>
            <a:endParaRPr lang="en-US" altLang="en-US" dirty="0"/>
          </a:p>
          <a:p>
            <a:r>
              <a:rPr lang="en-US" altLang="en-US" dirty="0"/>
              <a:t>Corrective Action Plan needed?			Not required-								no prior year 								findings	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RCI Board Slate of Nominees</a:t>
            </a:r>
            <a:endParaRPr lang="en-US" alt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Renewal of Term</a:t>
            </a:r>
          </a:p>
          <a:p>
            <a:pPr lvl="1"/>
            <a:r>
              <a:rPr lang="en-US" altLang="en-US" dirty="0"/>
              <a:t>Mr. Richardson</a:t>
            </a:r>
          </a:p>
          <a:p>
            <a:pPr lvl="1"/>
            <a:r>
              <a:rPr lang="en-US" altLang="en-US" dirty="0"/>
              <a:t>Mr. Conkey</a:t>
            </a:r>
          </a:p>
          <a:p>
            <a:pPr lvl="1"/>
            <a:r>
              <a:rPr lang="en-US" altLang="en-US" dirty="0"/>
              <a:t>Mr. Rhodes</a:t>
            </a:r>
          </a:p>
          <a:p>
            <a:pPr lvl="1"/>
            <a:r>
              <a:rPr lang="en-US" altLang="en-US" dirty="0"/>
              <a:t>Dr.  Bechtle</a:t>
            </a:r>
          </a:p>
          <a:p>
            <a:pPr lvl="1"/>
            <a:r>
              <a:rPr lang="en-US" dirty="0"/>
              <a:t>Comm. Waldron</a:t>
            </a:r>
          </a:p>
          <a:p>
            <a:pPr lvl="1"/>
            <a:r>
              <a:rPr lang="en-US" dirty="0"/>
              <a:t>Mr. Thoburn</a:t>
            </a:r>
          </a:p>
          <a:p>
            <a:pPr lvl="1"/>
            <a:r>
              <a:rPr lang="en-US" dirty="0"/>
              <a:t>Ms. Jenkins</a:t>
            </a:r>
          </a:p>
          <a:p>
            <a:pPr lvl="1"/>
            <a:endParaRPr lang="en-US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New to the Board</a:t>
            </a:r>
          </a:p>
          <a:p>
            <a:pPr lvl="1"/>
            <a:r>
              <a:rPr lang="en-US" dirty="0"/>
              <a:t>Mr. Pope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sz="20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General Activity Update </a:t>
            </a:r>
            <a:endParaRPr lang="en-US" alt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en-US" dirty="0"/>
              <a:t>Resiliency Update</a:t>
            </a:r>
          </a:p>
          <a:p>
            <a:pPr>
              <a:lnSpc>
                <a:spcPct val="120000"/>
              </a:lnSpc>
            </a:pPr>
            <a:r>
              <a:rPr lang="en-US" altLang="en-US" dirty="0"/>
              <a:t>Water Beyond Borders</a:t>
            </a:r>
          </a:p>
          <a:p>
            <a:pPr>
              <a:lnSpc>
                <a:spcPct val="120000"/>
              </a:lnSpc>
            </a:pPr>
            <a:r>
              <a:rPr lang="en-US" altLang="en-US" dirty="0"/>
              <a:t>Regional Tourism </a:t>
            </a:r>
          </a:p>
          <a:p>
            <a:pPr>
              <a:lnSpc>
                <a:spcPct val="120000"/>
              </a:lnSpc>
            </a:pPr>
            <a:r>
              <a:rPr lang="en-US" altLang="en-US" dirty="0"/>
              <a:t>RLA Class of 2019 Report</a:t>
            </a:r>
          </a:p>
          <a:p>
            <a:pPr>
              <a:lnSpc>
                <a:spcPct val="120000"/>
              </a:lnSpc>
            </a:pPr>
            <a:r>
              <a:rPr lang="en-US" altLang="en-US" i="1" dirty="0">
                <a:solidFill>
                  <a:schemeClr val="accent1">
                    <a:lumMod val="75000"/>
                  </a:schemeClr>
                </a:solidFill>
              </a:rPr>
              <a:t>General Public Comment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RLA Recruitment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600200"/>
            <a:ext cx="5181600" cy="4724400"/>
          </a:xfrm>
        </p:spPr>
        <p:txBody>
          <a:bodyPr/>
          <a:lstStyle/>
          <a:p>
            <a:r>
              <a:rPr lang="en-US" altLang="en-US" dirty="0"/>
              <a:t>If you nominate, they are in!</a:t>
            </a:r>
          </a:p>
          <a:p>
            <a:r>
              <a:rPr lang="en-US" altLang="en-US" dirty="0"/>
              <a:t>Leave us a form with contact info   </a:t>
            </a:r>
          </a:p>
          <a:p>
            <a:r>
              <a:rPr lang="en-US" altLang="en-US" dirty="0"/>
              <a:t>Nominate by the end of November</a:t>
            </a:r>
          </a:p>
          <a:p>
            <a:r>
              <a:rPr lang="en-US" altLang="en-US" dirty="0"/>
              <a:t>NEFRLA.COM</a:t>
            </a:r>
          </a:p>
        </p:txBody>
      </p:sp>
      <p:pic>
        <p:nvPicPr>
          <p:cNvPr id="9220" name="Content Placeholder 1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5138" y="3957638"/>
            <a:ext cx="9524" cy="9524"/>
          </a:xfrm>
        </p:spPr>
      </p:pic>
      <p:pic>
        <p:nvPicPr>
          <p:cNvPr id="2" name="Picture 3" descr="C:\Users\mmoehring\AppData\Local\Microsoft\Windows\Temporary Internet Files\Content.Outlook\PGH5XOC6\RLA (teamwork gears) graphic 3 cop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219200"/>
            <a:ext cx="2517648" cy="4870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Save the 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NOMINATE!!!!</a:t>
            </a:r>
          </a:p>
          <a:p>
            <a:r>
              <a:rPr lang="en-US" dirty="0"/>
              <a:t>Elected Officials Luncheon and Regional Leadership Awards December 5, 2019</a:t>
            </a:r>
          </a:p>
          <a:p>
            <a:r>
              <a:rPr lang="en-US" dirty="0"/>
              <a:t>RLA/RCI Social: RLA Kickoff in January</a:t>
            </a:r>
          </a:p>
        </p:txBody>
      </p:sp>
      <p:pic>
        <p:nvPicPr>
          <p:cNvPr id="2050" name="Picture 2" descr="G:\OCIR\(1) Photos, Logos &amp; Graphics\Logos\Logos for PPTs\RCI logo (new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3537" y="3571874"/>
            <a:ext cx="5876925" cy="2378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G:\OCIR\(1) Photos, Logos &amp; Graphics\Logos\Logos for PPTs\RCI logo (new).png">
            <a:extLst>
              <a:ext uri="{FF2B5EF4-FFF2-40B4-BE49-F238E27FC236}">
                <a16:creationId xmlns:a16="http://schemas.microsoft.com/office/drawing/2014/main" id="{F0E26E72-CC66-4801-81BA-FC521186FB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3537" y="3581400"/>
            <a:ext cx="5876925" cy="2378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G:\OCIR\(1) Photos, Logos &amp; Graphics\Logos\Logos for PPTs\RCI logo (new).png">
            <a:extLst>
              <a:ext uri="{FF2B5EF4-FFF2-40B4-BE49-F238E27FC236}">
                <a16:creationId xmlns:a16="http://schemas.microsoft.com/office/drawing/2014/main" id="{49D59D3D-5CC0-449F-A786-809D950672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3537" y="3590924"/>
            <a:ext cx="5876925" cy="2378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46447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1784</TotalTime>
  <Words>543</Words>
  <Application>Microsoft Office PowerPoint</Application>
  <PresentationFormat>On-screen Show (4:3)</PresentationFormat>
  <Paragraphs>163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Wingdings</vt:lpstr>
      <vt:lpstr>Wingdings 2</vt:lpstr>
      <vt:lpstr>Trek</vt:lpstr>
      <vt:lpstr>Congratulations to the Regional leadership academy class of 2019</vt:lpstr>
      <vt:lpstr>PowerPoint Presentation</vt:lpstr>
      <vt:lpstr>ANNUAL Meeting of the RCI</vt:lpstr>
      <vt:lpstr>RCI Annual Budget</vt:lpstr>
      <vt:lpstr>Summary of FY 2017/2018 Audit Results</vt:lpstr>
      <vt:lpstr>RCI Board Slate of Nominees</vt:lpstr>
      <vt:lpstr>General Activity Update </vt:lpstr>
      <vt:lpstr>RLA Recruitment</vt:lpstr>
      <vt:lpstr>Save the Date</vt:lpstr>
      <vt:lpstr>Next RCI Annual Meeting</vt:lpstr>
      <vt:lpstr>Meeting of the RCI Board of Directors</vt:lpstr>
      <vt:lpstr>REPORTS &amp; NEXT STEPS</vt:lpstr>
      <vt:lpstr>NEFRC Motion on RCI Policy work 2020</vt:lpstr>
      <vt:lpstr>Proposed Motion for 2020 work:</vt:lpstr>
      <vt:lpstr>Added ITEM</vt:lpstr>
      <vt:lpstr>RCI Board meeting</vt:lpstr>
    </vt:vector>
  </TitlesOfParts>
  <Company>NEFRC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Coast Vision</dc:title>
  <dc:creator>mmoehring</dc:creator>
  <cp:lastModifiedBy>Moehring, Margo</cp:lastModifiedBy>
  <cp:revision>121</cp:revision>
  <cp:lastPrinted>2019-09-24T14:37:55Z</cp:lastPrinted>
  <dcterms:created xsi:type="dcterms:W3CDTF">2010-05-28T18:00:59Z</dcterms:created>
  <dcterms:modified xsi:type="dcterms:W3CDTF">2019-09-30T12:33:31Z</dcterms:modified>
</cp:coreProperties>
</file>